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3" r:id="rId3"/>
  </p:sldMasterIdLst>
  <p:notesMasterIdLst>
    <p:notesMasterId r:id="rId5"/>
  </p:notesMasterIdLst>
  <p:handoutMasterIdLst>
    <p:handoutMasterId r:id="rId18"/>
  </p:handoutMasterIdLst>
  <p:sldIdLst>
    <p:sldId id="831" r:id="rId4"/>
    <p:sldId id="955" r:id="rId6"/>
    <p:sldId id="989" r:id="rId7"/>
    <p:sldId id="990" r:id="rId8"/>
    <p:sldId id="991" r:id="rId9"/>
    <p:sldId id="992" r:id="rId10"/>
    <p:sldId id="993" r:id="rId11"/>
    <p:sldId id="994" r:id="rId12"/>
    <p:sldId id="986" r:id="rId13"/>
    <p:sldId id="995" r:id="rId14"/>
    <p:sldId id="988" r:id="rId15"/>
    <p:sldId id="999" r:id="rId16"/>
    <p:sldId id="943" r:id="rId17"/>
  </p:sldIdLst>
  <p:sldSz cx="9144000" cy="5143500" type="screen16x9"/>
  <p:notesSz cx="6845300" cy="9396095"/>
  <p:custDataLst>
    <p:tags r:id="rId2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panose="020B0602030504020204" charset="0"/>
        <a:ea typeface="MS PGothic" panose="020B0600070205080204" charset="-128"/>
        <a:cs typeface="MS PGothic" panose="020B0600070205080204" charset="-128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panose="020B0602030504020204" charset="0"/>
        <a:ea typeface="MS PGothic" panose="020B0600070205080204" charset="-128"/>
        <a:cs typeface="MS PGothic" panose="020B0600070205080204" charset="-128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panose="020B0602030504020204" charset="0"/>
        <a:ea typeface="MS PGothic" panose="020B0600070205080204" charset="-128"/>
        <a:cs typeface="MS PGothic" panose="020B0600070205080204" charset="-128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panose="020B0602030504020204" charset="0"/>
        <a:ea typeface="MS PGothic" panose="020B0600070205080204" charset="-128"/>
        <a:cs typeface="MS PGothic" panose="020B0600070205080204" charset="-128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Lucida Sans" panose="020B0602030504020204" charset="0"/>
        <a:ea typeface="MS PGothic" panose="020B0600070205080204" charset="-128"/>
        <a:cs typeface="MS PGothic" panose="020B0600070205080204" charset="-128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Lucida Sans" panose="020B0602030504020204" charset="0"/>
        <a:ea typeface="MS PGothic" panose="020B0600070205080204" charset="-128"/>
        <a:cs typeface="MS PGothic" panose="020B0600070205080204" charset="-128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Lucida Sans" panose="020B0602030504020204" charset="0"/>
        <a:ea typeface="MS PGothic" panose="020B0600070205080204" charset="-128"/>
        <a:cs typeface="MS PGothic" panose="020B0600070205080204" charset="-128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Lucida Sans" panose="020B0602030504020204" charset="0"/>
        <a:ea typeface="MS PGothic" panose="020B0600070205080204" charset="-128"/>
        <a:cs typeface="MS PGothic" panose="020B0600070205080204" charset="-128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Lucida Sans" panose="020B0602030504020204" charset="0"/>
        <a:ea typeface="MS PGothic" panose="020B0600070205080204" charset="-128"/>
        <a:cs typeface="MS PGothic" panose="020B0600070205080204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A4001D"/>
    <a:srgbClr val="3E83F3"/>
    <a:srgbClr val="35ACA2"/>
    <a:srgbClr val="D3F2EF"/>
    <a:srgbClr val="A50021"/>
    <a:srgbClr val="00AD4B"/>
    <a:srgbClr val="CC0000"/>
    <a:srgbClr val="0000CC"/>
    <a:srgbClr val="000099"/>
    <a:srgbClr val="A405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57" autoAdjust="0"/>
    <p:restoredTop sz="92811" autoAdjust="0"/>
  </p:normalViewPr>
  <p:slideViewPr>
    <p:cSldViewPr showGuides="1">
      <p:cViewPr>
        <p:scale>
          <a:sx n="126" d="100"/>
          <a:sy n="126" d="100"/>
        </p:scale>
        <p:origin x="1176" y="76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-2224" y="-112"/>
      </p:cViewPr>
      <p:guideLst>
        <p:guide orient="horz" pos="2959"/>
        <p:guide pos="21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2" Type="http://schemas.openxmlformats.org/officeDocument/2006/relationships/tags" Target="tags/tag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Tahoma" panose="020B060403050404020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Tahoma" panose="020B060403050404020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Tahoma" panose="020B060403050404020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72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Tahoma" panose="020B0604030504040204" charset="0"/>
              </a:defRPr>
            </a:lvl1pPr>
          </a:lstStyle>
          <a:p>
            <a:fld id="{8A029216-D615-3945-A1F3-D96FC886DA6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6703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78263" y="0"/>
            <a:ext cx="2967037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0513" y="704850"/>
            <a:ext cx="6264275" cy="35242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</p:sp>
      <p:sp>
        <p:nvSpPr>
          <p:cNvPr id="1208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2813" y="4464050"/>
            <a:ext cx="5019675" cy="42275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  <a:endParaRPr lang="en-US" noProof="0"/>
          </a:p>
          <a:p>
            <a:pPr lvl="1"/>
            <a:r>
              <a:rPr lang="en-US" noProof="0"/>
              <a:t>Second level</a:t>
            </a:r>
            <a:endParaRPr lang="en-US" noProof="0"/>
          </a:p>
          <a:p>
            <a:pPr lvl="2"/>
            <a:r>
              <a:rPr lang="en-US" noProof="0"/>
              <a:t>Third level</a:t>
            </a:r>
            <a:endParaRPr lang="en-US" noProof="0"/>
          </a:p>
          <a:p>
            <a:pPr lvl="3"/>
            <a:r>
              <a:rPr lang="en-US" noProof="0"/>
              <a:t>Fourth level</a:t>
            </a:r>
            <a:endParaRPr lang="en-US" noProof="0"/>
          </a:p>
          <a:p>
            <a:pPr lvl="4"/>
            <a:r>
              <a:rPr lang="en-US" noProof="0"/>
              <a:t>Fifth level</a:t>
            </a:r>
            <a:endParaRPr lang="en-US" noProof="0"/>
          </a:p>
        </p:txBody>
      </p:sp>
      <p:sp>
        <p:nvSpPr>
          <p:cNvPr id="1208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926513"/>
            <a:ext cx="2967038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08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78263" y="8926513"/>
            <a:ext cx="2967037" cy="4699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3EB9031F-EB71-7642-8F3C-6FDC1408CB92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MS PGothic" panose="020B060007020508020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MS PGothic" panose="020B060007020508020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Lucida Sans" panose="020B0602030504020204" charset="0"/>
                <a:ea typeface="MS PGothic" panose="020B0600070205080204" charset="-128"/>
                <a:cs typeface="MS PGothic" panose="020B0600070205080204" charset="-128"/>
              </a:defRPr>
            </a:lvl1pPr>
            <a:lvl2pPr marL="37931725" indent="-37474525" eaLnBrk="0" hangingPunct="0">
              <a:defRPr sz="2400">
                <a:solidFill>
                  <a:schemeClr val="tx1"/>
                </a:solidFill>
                <a:latin typeface="Lucida Sans" panose="020B0602030504020204" charset="0"/>
                <a:ea typeface="MS PGothic" panose="020B0600070205080204" charset="-128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Lucida Sans" panose="020B0602030504020204" charset="0"/>
                <a:ea typeface="MS PGothic" panose="020B0600070205080204" charset="-128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Lucida Sans" panose="020B0602030504020204" charset="0"/>
                <a:ea typeface="MS PGothic" panose="020B0600070205080204" charset="-128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Lucida Sans" panose="020B0602030504020204" charset="0"/>
                <a:ea typeface="MS PGothic" panose="020B0600070205080204" charset="-128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charset="0"/>
                <a:ea typeface="MS PGothic" panose="020B0600070205080204" charset="-128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charset="0"/>
                <a:ea typeface="MS PGothic" panose="020B0600070205080204" charset="-128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charset="0"/>
                <a:ea typeface="MS PGothic" panose="020B0600070205080204" charset="-128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Lucida Sans" panose="020B0602030504020204" charset="0"/>
                <a:ea typeface="MS PGothic" panose="020B0600070205080204" charset="-128"/>
              </a:defRPr>
            </a:lvl9pPr>
          </a:lstStyle>
          <a:p>
            <a:pPr eaLnBrk="1" hangingPunct="1"/>
            <a:fld id="{E69DF897-5E92-F241-9A21-E64EA536231D}" type="slidenum">
              <a:rPr lang="en-US" sz="1200"/>
            </a:fld>
            <a:endParaRPr lang="en-US" sz="120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90513" y="704850"/>
            <a:ext cx="6264275" cy="3524250"/>
          </a:xfrm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en-US">
              <a:latin typeface="Arial" panose="020B0604020202020204" pitchFamily="34" charset="0"/>
              <a:ea typeface="MS PGothic" panose="020B0600070205080204" charset="-128"/>
              <a:cs typeface="MS PGothic" panose="020B0600070205080204" charset="-128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EB9031F-EB71-7642-8F3C-6FDC1408CB92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4572000" y="510778"/>
            <a:ext cx="3890964" cy="1298972"/>
          </a:xfrm>
        </p:spPr>
        <p:txBody>
          <a:bodyPr/>
          <a:lstStyle>
            <a:lvl1pPr algn="ctr">
              <a:defRPr sz="3200" b="1"/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2058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0" y="2876550"/>
            <a:ext cx="3886200" cy="1676400"/>
          </a:xfrm>
        </p:spPr>
        <p:txBody>
          <a:bodyPr/>
          <a:lstStyle>
            <a:lvl1pPr marL="0" indent="0" algn="ctr">
              <a:spcBef>
                <a:spcPts val="900"/>
              </a:spcBef>
              <a:buFont typeface="Times" charset="0"/>
              <a:buNone/>
              <a:defRPr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7239000" y="4705350"/>
            <a:ext cx="1219200" cy="342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5334000" y="4705350"/>
            <a:ext cx="1905000" cy="342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>
              <a:defRPr/>
            </a:pPr>
            <a:endParaRPr lang="en-US" dirty="0"/>
          </a:p>
        </p:txBody>
      </p:sp>
      <p:pic>
        <p:nvPicPr>
          <p:cNvPr id="9" name="Picture 8" descr="wordcloud2.jpg"/>
          <p:cNvPicPr>
            <a:picLocks noChangeAspect="1"/>
          </p:cNvPicPr>
          <p:nvPr userDrawn="1"/>
        </p:nvPicPr>
        <p:blipFill rotWithShape="1">
          <a:blip r:embed="rId2"/>
          <a:srcRect l="19740" t="8415" r="20308" b="8153"/>
          <a:stretch>
            <a:fillRect/>
          </a:stretch>
        </p:blipFill>
        <p:spPr>
          <a:xfrm>
            <a:off x="781451" y="165818"/>
            <a:ext cx="2647549" cy="4768132"/>
          </a:xfrm>
          <a:prstGeom prst="rect">
            <a:avLst/>
          </a:prstGeom>
        </p:spPr>
      </p:pic>
      <p:sp>
        <p:nvSpPr>
          <p:cNvPr id="11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4572000" y="4705350"/>
            <a:ext cx="765174" cy="3429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E74C7FEE-6B48-4643-BCFB-F13B0E13E171}" type="slidenum">
              <a:rPr lang="en-US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450" y="285750"/>
            <a:ext cx="2114550" cy="44005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85750"/>
            <a:ext cx="6191250" cy="44005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ov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3057525"/>
            <a:ext cx="7772400" cy="16287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Narrow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68580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Completely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6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4C7FEE-6B48-4643-BCFB-F13B0E13E171}" type="slidenum">
              <a:rPr lang="en-US" smtClean="0"/>
            </a:fld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 rot="16200000">
            <a:off x="-2549264" y="2474314"/>
            <a:ext cx="5143502" cy="19487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7263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rot="16200000">
            <a:off x="-2556759" y="2481809"/>
            <a:ext cx="5143502" cy="1798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 rot="16200000" flipV="1">
            <a:off x="-2472584" y="2548889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3"/>
            <a:ext cx="3703320" cy="30175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4650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52550"/>
            <a:ext cx="8534400" cy="33337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4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8" y="548640"/>
            <a:ext cx="5009393" cy="39433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5" y="4844840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40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57" name="Shape 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UltraLight" panose="02000503000000020004"/>
                <a:ea typeface="Helvetica Neue UltraLight" panose="02000503000000020004"/>
                <a:cs typeface="Helvetica Neue UltraLight" panose="02000503000000020004"/>
                <a:sym typeface="Helvetica Neue UltraLight" panose="02000503000000020004"/>
              </a:defRPr>
            </a:lvl1pPr>
            <a:lvl2pPr>
              <a:defRPr>
                <a:latin typeface="Helvetica Neue UltraLight" panose="02000503000000020004"/>
                <a:ea typeface="Helvetica Neue UltraLight" panose="02000503000000020004"/>
                <a:cs typeface="Helvetica Neue UltraLight" panose="02000503000000020004"/>
                <a:sym typeface="Helvetica Neue UltraLight" panose="02000503000000020004"/>
              </a:defRPr>
            </a:lvl2pPr>
            <a:lvl3pPr>
              <a:defRPr>
                <a:latin typeface="Helvetica Neue UltraLight" panose="02000503000000020004"/>
                <a:ea typeface="Helvetica Neue UltraLight" panose="02000503000000020004"/>
                <a:cs typeface="Helvetica Neue UltraLight" panose="02000503000000020004"/>
                <a:sym typeface="Helvetica Neue UltraLight" panose="02000503000000020004"/>
              </a:defRPr>
            </a:lvl3pPr>
            <a:lvl4pPr>
              <a:defRPr>
                <a:latin typeface="Helvetica Neue UltraLight" panose="02000503000000020004"/>
                <a:ea typeface="Helvetica Neue UltraLight" panose="02000503000000020004"/>
                <a:cs typeface="Helvetica Neue UltraLight" panose="02000503000000020004"/>
                <a:sym typeface="Helvetica Neue UltraLight" panose="02000503000000020004"/>
              </a:defRPr>
            </a:lvl4pPr>
            <a:lvl5pPr>
              <a:defRPr>
                <a:latin typeface="Helvetica Neue UltraLight" panose="02000503000000020004"/>
                <a:ea typeface="Helvetica Neue UltraLight" panose="02000503000000020004"/>
                <a:cs typeface="Helvetica Neue UltraLight" panose="02000503000000020004"/>
                <a:sym typeface="Helvetica Neue UltraLight" panose="02000503000000020004"/>
              </a:defRPr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8" name="Shape 5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200" b="1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314450"/>
            <a:ext cx="3810000" cy="337185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253728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733550"/>
            <a:ext cx="4040188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92626" y="1253728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92626" y="1733550"/>
            <a:ext cx="4041775" cy="2971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1371600" y="381000"/>
            <a:ext cx="7467600" cy="7429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6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28750"/>
            <a:ext cx="3008313" cy="8715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343150"/>
            <a:ext cx="3008313" cy="225147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8" name="Rectangle 2"/>
          <p:cNvSpPr>
            <a:spLocks noChangeArrowheads="1"/>
          </p:cNvSpPr>
          <p:nvPr userDrawn="1"/>
        </p:nvSpPr>
        <p:spPr bwMode="auto">
          <a:xfrm rot="5400000">
            <a:off x="-2548893" y="2548891"/>
            <a:ext cx="5143501" cy="45719"/>
          </a:xfrm>
          <a:prstGeom prst="rect">
            <a:avLst/>
          </a:prstGeom>
          <a:solidFill>
            <a:srgbClr val="A40508"/>
          </a:solidFill>
          <a:ln w="9525">
            <a:solidFill>
              <a:srgbClr val="A4001D"/>
            </a:solidFill>
            <a:miter lim="800000"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en-US">
              <a:solidFill>
                <a:srgbClr val="A50021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 hasCustomPrompt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Drag picture to placeholder or click icon to add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98967" y="285750"/>
            <a:ext cx="7467600" cy="7429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/>
          <a:lstStyle/>
          <a:p>
            <a:pPr lvl="0"/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1352550"/>
            <a:ext cx="7772400" cy="33337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+mj-lt"/>
          <a:ea typeface="MS PGothic" panose="020B0600070205080204" charset="-128"/>
          <a:cs typeface="MS PGothic" panose="020B0600070205080204" charset="-128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anose="020B0602030504020204" charset="0"/>
          <a:ea typeface="MS PGothic" panose="020B0600070205080204" charset="-128"/>
          <a:cs typeface="MS PGothic" panose="020B060007020508020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anose="020B0602030504020204" charset="0"/>
          <a:ea typeface="MS PGothic" panose="020B0600070205080204" charset="-128"/>
          <a:cs typeface="MS PGothic" panose="020B060007020508020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anose="020B0602030504020204" charset="0"/>
          <a:ea typeface="MS PGothic" panose="020B0600070205080204" charset="-128"/>
          <a:cs typeface="MS PGothic" panose="020B060007020508020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anose="020B0602030504020204" charset="0"/>
          <a:ea typeface="MS PGothic" panose="020B0600070205080204" charset="-128"/>
          <a:cs typeface="MS PGothic" panose="020B060007020508020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anose="020B060203050402020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anose="020B060203050402020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anose="020B060203050402020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Lucida Sans" panose="020B060203050402020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400">
          <a:solidFill>
            <a:schemeClr val="tx1"/>
          </a:solidFill>
          <a:latin typeface="+mn-lt"/>
          <a:ea typeface="MS PGothic" panose="020B0600070205080204" charset="-128"/>
          <a:cs typeface="MS PGothic" panose="020B0600070205080204" charset="-128"/>
        </a:defRPr>
      </a:lvl1pPr>
      <a:lvl2pPr marL="6858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MS PGothic" panose="020B0600070205080204" charset="-128"/>
        </a:defRPr>
      </a:lvl2pPr>
      <a:lvl3pPr marL="1028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2000">
          <a:solidFill>
            <a:schemeClr val="tx1"/>
          </a:solidFill>
          <a:latin typeface="+mn-lt"/>
          <a:ea typeface="MS PGothic" panose="020B0600070205080204" charset="-128"/>
        </a:defRPr>
      </a:lvl3pPr>
      <a:lvl4pPr marL="1371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Times" charset="0"/>
        <a:buChar char="•"/>
        <a:defRPr>
          <a:solidFill>
            <a:schemeClr val="tx1"/>
          </a:solidFill>
          <a:latin typeface="+mn-lt"/>
          <a:ea typeface="MS PGothic" panose="020B0600070205080204" charset="-128"/>
        </a:defRPr>
      </a:lvl4pPr>
      <a:lvl5pPr marL="17145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>
          <a:solidFill>
            <a:schemeClr val="tx1"/>
          </a:solidFill>
          <a:latin typeface="+mn-lt"/>
          <a:ea typeface="MS PGothic" panose="020B0600070205080204" charset="-128"/>
        </a:defRPr>
      </a:lvl5pPr>
      <a:lvl6pPr marL="21717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MS PGothic" panose="020B0600070205080204" charset="-128"/>
        </a:defRPr>
      </a:lvl6pPr>
      <a:lvl7pPr marL="26289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MS PGothic" panose="020B0600070205080204" charset="-128"/>
        </a:defRPr>
      </a:lvl7pPr>
      <a:lvl8pPr marL="30861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MS PGothic" panose="020B0600070205080204" charset="-128"/>
        </a:defRPr>
      </a:lvl8pPr>
      <a:lvl9pPr marL="3543300" indent="-228600" algn="l" rtl="0" eaLnBrk="1" fontAlgn="base" hangingPunct="1">
        <a:spcBef>
          <a:spcPct val="20000"/>
        </a:spcBef>
        <a:spcAft>
          <a:spcPct val="0"/>
        </a:spcAft>
        <a:buClr>
          <a:srgbClr val="CC0000"/>
        </a:buClr>
        <a:buFont typeface="Times" charset="0"/>
        <a:buChar char="•"/>
        <a:defRPr sz="1400">
          <a:solidFill>
            <a:schemeClr val="tx1"/>
          </a:solidFill>
          <a:latin typeface="+mn-lt"/>
          <a:ea typeface="MS PGothic" panose="020B0600070205080204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16200000">
            <a:off x="-2518606" y="2473636"/>
            <a:ext cx="5143502" cy="19622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 rot="16200000" flipV="1">
            <a:off x="-2442604" y="2560132"/>
            <a:ext cx="5143502" cy="457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384301"/>
            <a:ext cx="7543801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2" y="4844840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240CDC23-E565-C848-9AF6-12BD09C53D91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40" y="4844840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5" y="4844840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90">
                <a:solidFill>
                  <a:srgbClr val="FFFFFF"/>
                </a:solidFill>
              </a:defRPr>
            </a:lvl1pPr>
          </a:lstStyle>
          <a:p>
            <a:fld id="{D07771B2-D7F7-364E-B6F3-F7FE93606BC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</p:sldLayoutIdLst>
  <p:hf hdr="0" ft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29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45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61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770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4865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4725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22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8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anose="020F0502020204030204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5"/>
          <p:cNvSpPr>
            <a:spLocks noGrp="1" noChangeArrowheads="1"/>
          </p:cNvSpPr>
          <p:nvPr>
            <p:ph type="ctrTitle"/>
          </p:nvPr>
        </p:nvSpPr>
        <p:spPr>
          <a:xfrm>
            <a:off x="3810000" y="1733550"/>
            <a:ext cx="4876800" cy="1371600"/>
          </a:xfrm>
        </p:spPr>
        <p:txBody>
          <a:bodyPr/>
          <a:lstStyle/>
          <a:p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自然语言处理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-Final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Content Placeholder 2"/>
          <p:cNvSpPr txBox="1"/>
          <p:nvPr/>
        </p:nvSpPr>
        <p:spPr bwMode="auto">
          <a:xfrm>
            <a:off x="3810000" y="3409950"/>
            <a:ext cx="5142865" cy="53340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lvl1pPr marL="0" indent="0" algn="ctr" rtl="0" eaLnBrk="1" fontAlgn="base" hangingPunct="1">
              <a:spcBef>
                <a:spcPts val="9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None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9pPr>
          </a:lstStyle>
          <a:p>
            <a:pPr>
              <a:buClr>
                <a:srgbClr val="0070C0"/>
              </a:buClr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大模型能力探究与大模型自评估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需评测的任务清单</a:t>
            </a:r>
            <a:endParaRPr lang="zh-CN" altLang="en-US" sz="2800" dirty="0">
              <a:solidFill>
                <a:srgbClr val="3E83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53770"/>
            <a:ext cx="8534400" cy="4056380"/>
          </a:xfrm>
        </p:spPr>
        <p:txBody>
          <a:bodyPr/>
          <a:lstStyle/>
          <a:p>
            <a:pPr algn="just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代码生成：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评估指标：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 algn="just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PASS@3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（每条样例生成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次不同的结果，其中有一个编译通过即算该条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PASS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2" algn="just">
              <a:lnSpc>
                <a:spcPct val="150000"/>
              </a:lnSpc>
              <a:spcBef>
                <a:spcPts val="0"/>
              </a:spcBef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GPT-3.5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评估分数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角色扮演：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评估指标：多轮对话下的角色一致性分数和回复分数（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GPT-3.5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数学推理：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评估指标：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GPT-3.5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评估准确率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文案撰写：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评估指标：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GPT-3.5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评估内容充实度、流畅性、主题一致性等。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>
              <a:lnSpc>
                <a:spcPct val="150000"/>
              </a:lnSpc>
              <a:spcBef>
                <a:spcPts val="0"/>
              </a:spcBef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实验报告</a:t>
            </a:r>
            <a:endParaRPr lang="zh-CN" altLang="en-US" sz="2800" dirty="0">
              <a:solidFill>
                <a:srgbClr val="3E83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94410"/>
            <a:ext cx="8534400" cy="3997376"/>
          </a:xfr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要求：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模型调用需要使用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ChatGPT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可以不通过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在上述</a:t>
            </a:r>
            <a:r>
              <a:rPr lang="en-US" altLang="zh-CN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</a:t>
            </a: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个任务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中评估</a:t>
            </a:r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种</a:t>
            </a:r>
            <a:r>
              <a:rPr lang="en-US" altLang="zh-CN" b="1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LLMs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，在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不同</a:t>
            </a:r>
            <a:r>
              <a:rPr lang="en-US" altLang="zh-CN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的表现。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分析他们的能力边界、缺陷和风险（单独章节体现在报告中）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标准的实验报告格式（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Word or Markdown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报告中包含定量的实验结果。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评测集和评测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将上传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elearning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Due: 12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11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日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00</a:t>
            </a:r>
            <a:endParaRPr lang="en-US" altLang="zh-CN" sz="2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补充说明</a:t>
            </a:r>
            <a:endParaRPr lang="zh-CN" altLang="en-US" sz="2800" dirty="0">
              <a:solidFill>
                <a:srgbClr val="3E83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94410"/>
            <a:ext cx="8534400" cy="3969385"/>
          </a:xfr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Tips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模型服务灵积的文档中有调用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的示例代码以及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文档说明。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prompt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构造的提点技巧：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in-context learning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chain-of-thought, prompt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的结构，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2+X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专业的同学：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可以不通过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调用模型，并且待评测的模型调整为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ChatGLM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、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百川、和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ChatGPT-3.5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。若通过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API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调用则为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加分项。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lvl="1" indent="0" latinLnBrk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智谱（https://chatglm.cn/）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百川（https://www.baichuan-ai.com/）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313789"/>
            <a:ext cx="7467600" cy="468585"/>
          </a:xfrm>
        </p:spPr>
        <p:txBody>
          <a:bodyPr/>
          <a:lstStyle/>
          <a:p>
            <a:r>
              <a:rPr lang="en-US" altLang="zh-CN" sz="280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Contact</a:t>
            </a:r>
            <a:endParaRPr lang="en-US" sz="2800" b="0" dirty="0">
              <a:solidFill>
                <a:schemeClr val="accent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010920"/>
            <a:ext cx="8001000" cy="3674745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Email: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0070C0"/>
              </a:buClr>
            </a:pPr>
            <a:r>
              <a:rPr lang="en-US" altLang="zh-CN" u="sng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wangyuxin21@m.fudan.edu.cn</a:t>
            </a:r>
            <a:endParaRPr lang="en-US" altLang="zh-CN" u="sng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0070C0"/>
              </a:buClr>
            </a:pPr>
            <a:r>
              <a:rPr lang="en-US" altLang="zh-CN" u="sng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lishimin@fudan.edu.cn</a:t>
            </a:r>
            <a:endParaRPr lang="en-US" altLang="zh-CN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Clr>
                <a:srgbClr val="0070C0"/>
              </a:buCl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微信：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rgbClr val="0070C0"/>
              </a:buCl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课程群联系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“汪燠欣”、“李世民”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966" y="133350"/>
            <a:ext cx="7783033" cy="742950"/>
          </a:xfrm>
        </p:spPr>
        <p:txBody>
          <a:bodyPr anchor="ctr" anchorCtr="0"/>
          <a:lstStyle/>
          <a:p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are Large Language Models (LLMs)?</a:t>
            </a:r>
            <a:endParaRPr lang="en-US" altLang="zh-CN" sz="2800" dirty="0">
              <a:solidFill>
                <a:srgbClr val="3E83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819150"/>
                <a:ext cx="8534400" cy="1568450"/>
              </a:xfrm>
            </p:spPr>
            <p:txBody>
              <a:bodyPr>
                <a:spAutoFit/>
              </a:bodyPr>
              <a:lstStyle/>
              <a:p>
                <a:pPr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狭义定义：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给每一个有限序列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 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分配一个概率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𝑃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 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的概率模型</a:t>
                </a:r>
                <a:r>
                  <a:rPr lang="en-US" altLang="zh-CN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</a:t>
                </a:r>
                <a:endParaRPr lang="en-US" altLang="zh-CN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19150"/>
                <a:ext cx="8534400" cy="1568450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311400"/>
            <a:ext cx="5113655" cy="27768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966" y="133350"/>
            <a:ext cx="7630633" cy="742950"/>
          </a:xfrm>
        </p:spPr>
        <p:txBody>
          <a:bodyPr anchor="ctr" anchorCtr="0"/>
          <a:lstStyle/>
          <a:p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are Large Language Models (LLMs)?</a:t>
            </a:r>
            <a:endParaRPr lang="en-US" altLang="zh-CN" sz="2800" dirty="0">
              <a:solidFill>
                <a:srgbClr val="3E83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819150"/>
                <a:ext cx="8534400" cy="2473325"/>
              </a:xfrm>
            </p:spPr>
            <p:txBody>
              <a:bodyPr>
                <a:spAutoFit/>
              </a:bodyPr>
              <a:lstStyle/>
              <a:p>
                <a:pPr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狭义定义：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条件概率：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)=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)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3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)×⋯×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|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DejaVu Math TeX Gyre" panose="02000503000000000000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DejaVu Math TeX Gyre" panose="02000503000000000000" charset="0"/>
                      </a:rPr>
                      <m:t>)</m:t>
                    </m:r>
                  </m:oMath>
                </a14:m>
                <a:endParaRPr lang="en-US" altLang="zh-CN" i="1">
                  <a:latin typeface="DejaVu Math TeX Gyre" panose="02000503000000000000" charset="0"/>
                  <a:ea typeface="微软雅黑" panose="020B0503020204020204" pitchFamily="34" charset="-122"/>
                  <a:cs typeface="DejaVu Math TeX Gyre" panose="02000503000000000000" charset="0"/>
                </a:endParaRPr>
              </a:p>
              <a:p>
                <a:pPr lvl="1" latinLnBrk="0">
                  <a:lnSpc>
                    <a:spcPct val="150000"/>
                  </a:lnSpc>
                  <a:spcBef>
                    <a:spcPts val="0"/>
                  </a:spcBef>
                </a:pP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句子“</a:t>
                </a:r>
                <a:r>
                  <a:rPr lang="zh-CN" altLang="en-US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我爱吃苹果</a:t>
                </a:r>
                <a:r>
                  <a:rPr lang="zh-CN" altLang="en-US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”的概率为：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457200" lvl="1" indent="0" latinLnBrk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DejaVu Math TeX Gyre" panose="02000503000000000000" charset="0"/>
                        </a:rPr>
                        <m:t>我爱吃苹果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)=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DejaVu Math TeX Gyre" panose="02000503000000000000" charset="0"/>
                        </a:rPr>
                        <m:t>我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DejaVu Math TeX Gyre" panose="02000503000000000000" charset="0"/>
                        </a:rPr>
                        <m:t>爱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DejaVu Math TeX Gyre" panose="02000503000000000000" charset="0"/>
                        </a:rPr>
                        <m:t>我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DejaVu Math TeX Gyre" panose="02000503000000000000" charset="0"/>
                        </a:rPr>
                        <m:t>吃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DejaVu Math TeX Gyre" panose="02000503000000000000" charset="0"/>
                        </a:rPr>
                        <m:t>我爱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)×⋯×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𝑝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(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DejaVu Math TeX Gyre" panose="02000503000000000000" charset="0"/>
                        </a:rPr>
                        <m:t>果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|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DejaVu Math TeX Gyre" panose="02000503000000000000" charset="0"/>
                        </a:rPr>
                        <m:t>我爱吃苹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DejaVu Math TeX Gyre" panose="02000503000000000000" charset="0"/>
                        </a:rPr>
                        <m:t>)</m:t>
                      </m:r>
                    </m:oMath>
                  </m:oMathPara>
                </a14:m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819150"/>
                <a:ext cx="8534400" cy="247332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文本框 3"/>
          <p:cNvSpPr txBox="1"/>
          <p:nvPr/>
        </p:nvSpPr>
        <p:spPr>
          <a:xfrm>
            <a:off x="762000" y="3714750"/>
            <a:ext cx="7962265" cy="67564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💡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GPT-3</a:t>
            </a:r>
            <a:r>
              <a:rPr lang="en-US" altLang="zh-CN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仍以这种方式运行，只是作为一个拥有</a:t>
            </a:r>
            <a:r>
              <a:rPr lang="zh-CN" altLang="en-US" sz="20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1750亿参数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的超大型神经网络来实现的！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966" y="133350"/>
            <a:ext cx="7630633" cy="742950"/>
          </a:xfrm>
        </p:spPr>
        <p:txBody>
          <a:bodyPr anchor="ctr" anchorCtr="0"/>
          <a:lstStyle/>
          <a:p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What are Large Language Models (LLMs)?</a:t>
            </a:r>
            <a:endParaRPr lang="en-US" altLang="zh-CN" sz="2800" dirty="0">
              <a:solidFill>
                <a:srgbClr val="3E83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288" y="952845"/>
            <a:ext cx="8534400" cy="1618905"/>
          </a:xfrm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spcBef>
                <a:spcPts val="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广义定义：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latinLnBrk="0">
              <a:lnSpc>
                <a:spcPct val="120000"/>
              </a:lnSpc>
              <a:spcBef>
                <a:spcPts val="0"/>
              </a:spcBef>
            </a:pPr>
            <a:r>
              <a:rPr dirty="0">
                <a:ea typeface="微软雅黑" panose="020B0503020204020204" pitchFamily="34" charset="-122"/>
              </a:rPr>
              <a:t>Decoder-only models (GPT-x models)</a:t>
            </a:r>
            <a:endParaRPr dirty="0">
              <a:ea typeface="微软雅黑" panose="020B0503020204020204" pitchFamily="34" charset="-122"/>
            </a:endParaRPr>
          </a:p>
          <a:p>
            <a:pPr lvl="1" latinLnBrk="0">
              <a:lnSpc>
                <a:spcPct val="120000"/>
              </a:lnSpc>
              <a:spcBef>
                <a:spcPts val="0"/>
              </a:spcBef>
            </a:pPr>
            <a:r>
              <a:rPr dirty="0">
                <a:ea typeface="微软雅黑" panose="020B0503020204020204" pitchFamily="34" charset="-122"/>
              </a:rPr>
              <a:t>Encoder-only models (BERT, RoBERTa, ELECTRA)</a:t>
            </a:r>
            <a:endParaRPr dirty="0">
              <a:ea typeface="微软雅黑" panose="020B0503020204020204" pitchFamily="34" charset="-122"/>
            </a:endParaRPr>
          </a:p>
          <a:p>
            <a:pPr lvl="1" latinLnBrk="0">
              <a:lnSpc>
                <a:spcPct val="120000"/>
              </a:lnSpc>
              <a:spcBef>
                <a:spcPts val="0"/>
              </a:spcBef>
            </a:pPr>
            <a:r>
              <a:rPr dirty="0">
                <a:ea typeface="微软雅黑" panose="020B0503020204020204" pitchFamily="34" charset="-122"/>
              </a:rPr>
              <a:t>Encoder-decoder models (T5, BART)</a:t>
            </a:r>
            <a:endParaRPr dirty="0"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693062"/>
            <a:ext cx="2626360" cy="2306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663" y="3005164"/>
            <a:ext cx="4751705" cy="168211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966" y="133350"/>
            <a:ext cx="7630633" cy="742950"/>
          </a:xfrm>
        </p:spPr>
        <p:txBody>
          <a:bodyPr anchor="ctr" anchorCtr="0"/>
          <a:lstStyle/>
          <a:p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</a:t>
            </a:r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</a:t>
            </a:r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800" dirty="0" err="1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large”LMs</a:t>
            </a:r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800" dirty="0">
              <a:solidFill>
                <a:srgbClr val="3E83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59" y="872490"/>
            <a:ext cx="7772400" cy="297326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98966" y="4754741"/>
            <a:ext cx="6571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00" dirty="0"/>
              <a:t>https://</a:t>
            </a:r>
            <a:r>
              <a:rPr lang="en-GB" altLang="zh-CN" sz="1200" dirty="0" err="1"/>
              <a:t>hellofuture.orange.com</a:t>
            </a:r>
            <a:r>
              <a:rPr lang="en-GB" altLang="zh-CN" sz="1200" dirty="0"/>
              <a:t>/</a:t>
            </a:r>
            <a:r>
              <a:rPr lang="en-GB" altLang="zh-CN" sz="1200" dirty="0" err="1"/>
              <a:t>en</a:t>
            </a:r>
            <a:r>
              <a:rPr lang="en-GB" altLang="zh-CN" sz="1200" dirty="0"/>
              <a:t>/thegpt-3-language-model-revolution-or-evolution/</a:t>
            </a:r>
            <a:endParaRPr kumimoji="1" lang="zh-CN" altLang="en-US" sz="1600" dirty="0">
              <a:latin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66800" y="3943350"/>
            <a:ext cx="3505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recent models: </a:t>
            </a:r>
            <a:r>
              <a:rPr lang="en-GB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PaLM</a:t>
            </a:r>
            <a:r>
              <a:rPr lang="en-GB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(540B), OPT (175B), BLOOM (176B)…</a:t>
            </a:r>
            <a:endParaRPr kumimoji="1"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966" y="133350"/>
            <a:ext cx="7630633" cy="742950"/>
          </a:xfrm>
        </p:spPr>
        <p:txBody>
          <a:bodyPr anchor="ctr" anchorCtr="0"/>
          <a:lstStyle/>
          <a:p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</a:t>
            </a:r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</a:t>
            </a:r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en-US" altLang="zh-CN" sz="2800" dirty="0" err="1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large”LMs</a:t>
            </a:r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en-US" altLang="zh-CN" sz="2800" dirty="0">
              <a:solidFill>
                <a:srgbClr val="3E83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966" y="4754741"/>
            <a:ext cx="4980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altLang="zh-CN" sz="1200" dirty="0"/>
              <a:t>https://</a:t>
            </a:r>
            <a:r>
              <a:rPr lang="en-GB" altLang="zh-CN" sz="1200" dirty="0" err="1"/>
              <a:t>www.cs.princeton.edu</a:t>
            </a:r>
            <a:r>
              <a:rPr lang="en-GB" altLang="zh-CN" sz="1200" dirty="0"/>
              <a:t>/courses/archive/fall22/cos597G/</a:t>
            </a:r>
            <a:endParaRPr kumimoji="1" lang="zh-CN" altLang="en-US" sz="1600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288" y="952845"/>
            <a:ext cx="8534400" cy="3022366"/>
          </a:xfrm>
        </p:spPr>
        <p:txBody>
          <a:bodyPr>
            <a:spAutoFit/>
          </a:bodyPr>
          <a:lstStyle/>
          <a:p>
            <a:pPr latinLnBrk="0"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现在主要讨论两类模型阵营：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latinLnBrk="0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accent2"/>
                </a:solidFill>
                <a:ea typeface="微软雅黑" panose="020B0503020204020204" pitchFamily="34" charset="-122"/>
              </a:rPr>
              <a:t>Medium-sized</a:t>
            </a:r>
            <a:r>
              <a:rPr lang="zh-CN" altLang="en-US" dirty="0">
                <a:solidFill>
                  <a:schemeClr val="accent2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2"/>
                </a:solidFill>
                <a:ea typeface="微软雅黑" panose="020B0503020204020204" pitchFamily="34" charset="-122"/>
              </a:rPr>
              <a:t>models</a:t>
            </a:r>
            <a:r>
              <a:rPr lang="en-US" altLang="zh-CN" dirty="0">
                <a:ea typeface="微软雅黑" panose="020B0503020204020204" pitchFamily="34" charset="-122"/>
              </a:rPr>
              <a:t>: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BERT/RoBERTa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(100M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or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300M),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T5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Models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(220M,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770M,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3B),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……</a:t>
            </a:r>
            <a:endParaRPr dirty="0">
              <a:ea typeface="微软雅黑" panose="020B0503020204020204" pitchFamily="34" charset="-122"/>
            </a:endParaRPr>
          </a:p>
          <a:p>
            <a:pPr lvl="1" latinLnBrk="0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accent3"/>
                </a:solidFill>
                <a:ea typeface="微软雅黑" panose="020B0503020204020204" pitchFamily="34" charset="-122"/>
              </a:rPr>
              <a:t>Large</a:t>
            </a:r>
            <a:r>
              <a:rPr lang="zh-CN" altLang="en-US" dirty="0">
                <a:solidFill>
                  <a:schemeClr val="accent3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ea typeface="微软雅黑" panose="020B0503020204020204" pitchFamily="34" charset="-122"/>
              </a:rPr>
              <a:t>LMs</a:t>
            </a:r>
            <a:r>
              <a:rPr lang="en-US" altLang="zh-CN" dirty="0">
                <a:ea typeface="微软雅黑" panose="020B0503020204020204" pitchFamily="34" charset="-122"/>
              </a:rPr>
              <a:t>: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LLaMA2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(7B,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13B,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70B),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MOSS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(16B),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Qwen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(7B,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14B),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……</a:t>
            </a:r>
            <a:endParaRPr lang="en-US" altLang="zh-CN" dirty="0">
              <a:ea typeface="微软雅黑" panose="020B0503020204020204" pitchFamily="34" charset="-122"/>
            </a:endParaRPr>
          </a:p>
          <a:p>
            <a:pPr lvl="1" latinLnBrk="0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solidFill>
                  <a:schemeClr val="accent3"/>
                </a:solidFill>
                <a:ea typeface="微软雅黑" panose="020B0503020204020204" pitchFamily="34" charset="-122"/>
              </a:rPr>
              <a:t>“Very”</a:t>
            </a:r>
            <a:r>
              <a:rPr lang="zh-CN" altLang="en-US" dirty="0">
                <a:solidFill>
                  <a:schemeClr val="accent3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ea typeface="微软雅黑" panose="020B0503020204020204" pitchFamily="34" charset="-122"/>
              </a:rPr>
              <a:t>large</a:t>
            </a:r>
            <a:r>
              <a:rPr lang="zh-CN" altLang="en-US" dirty="0">
                <a:solidFill>
                  <a:schemeClr val="accent3"/>
                </a:solidFill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3"/>
                </a:solidFill>
                <a:ea typeface="微软雅黑" panose="020B0503020204020204" pitchFamily="34" charset="-122"/>
              </a:rPr>
              <a:t>LMs</a:t>
            </a:r>
            <a:r>
              <a:rPr lang="en-US" altLang="zh-CN" dirty="0">
                <a:ea typeface="微软雅黑" panose="020B0503020204020204" pitchFamily="34" charset="-122"/>
              </a:rPr>
              <a:t>: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GPT3,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ea typeface="微软雅黑" panose="020B0503020204020204" pitchFamily="34" charset="-122"/>
              </a:rPr>
              <a:t>PaLM</a:t>
            </a:r>
            <a:r>
              <a:rPr lang="en-US" altLang="zh-CN" dirty="0">
                <a:ea typeface="微软雅黑" panose="020B0503020204020204" pitchFamily="34" charset="-122"/>
              </a:rPr>
              <a:t>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……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(100B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+)</a:t>
            </a:r>
            <a:endParaRPr lang="en-US" altLang="zh-CN" dirty="0"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ea typeface="微软雅黑" panose="020B0503020204020204" pitchFamily="34" charset="-122"/>
              </a:rPr>
              <a:t>更大的模型</a:t>
            </a:r>
            <a:r>
              <a:rPr lang="en-US" altLang="zh-CN" sz="2000" dirty="0">
                <a:ea typeface="微软雅黑" panose="020B0503020204020204" pitchFamily="34" charset="-122"/>
              </a:rPr>
              <a:t>→</a:t>
            </a:r>
            <a:r>
              <a:rPr lang="zh-CN" altLang="en-US" sz="2000" dirty="0">
                <a:ea typeface="微软雅黑" panose="020B0503020204020204" pitchFamily="34" charset="-122"/>
              </a:rPr>
              <a:t>更贵的推理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sz="2000" dirty="0">
                <a:ea typeface="微软雅黑" panose="020B0503020204020204" pitchFamily="34" charset="-122"/>
              </a:rPr>
              <a:t>不同大小的</a:t>
            </a:r>
            <a:r>
              <a:rPr lang="en-US" altLang="zh-CN" sz="2000" dirty="0">
                <a:ea typeface="微软雅黑" panose="020B0503020204020204" pitchFamily="34" charset="-122"/>
              </a:rPr>
              <a:t>LMs</a:t>
            </a:r>
            <a:r>
              <a:rPr lang="zh-CN" altLang="en-US" sz="2000" dirty="0">
                <a:ea typeface="微软雅黑" panose="020B0503020204020204" pitchFamily="34" charset="-122"/>
              </a:rPr>
              <a:t>，有不同的适配和使用方法</a:t>
            </a:r>
            <a:endParaRPr lang="en-US" altLang="zh-CN" sz="2000" dirty="0">
              <a:ea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>
                <a:ea typeface="微软雅黑" panose="020B0503020204020204" pitchFamily="34" charset="-122"/>
              </a:rPr>
              <a:t>Fine-tuning,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Prompting,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In-context</a:t>
            </a:r>
            <a:r>
              <a:rPr lang="zh-CN" altLang="en-US" dirty="0">
                <a:ea typeface="微软雅黑" panose="020B0503020204020204" pitchFamily="34" charset="-122"/>
              </a:rPr>
              <a:t> </a:t>
            </a:r>
            <a:r>
              <a:rPr lang="en-US" altLang="zh-CN" dirty="0">
                <a:ea typeface="微软雅黑" panose="020B0503020204020204" pitchFamily="34" charset="-122"/>
              </a:rPr>
              <a:t>learning……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8966" y="4163061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Q:</a:t>
            </a:r>
            <a:r>
              <a:rPr kumimoji="1" lang="zh-CN" altLang="en-US" sz="1800" dirty="0">
                <a:solidFill>
                  <a:schemeClr val="accent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更大参数量的模型，效果就更好吗？</a:t>
            </a:r>
            <a:endParaRPr kumimoji="1" lang="zh-CN" altLang="en-US" sz="1800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8966" y="133350"/>
            <a:ext cx="7630633" cy="742950"/>
          </a:xfrm>
        </p:spPr>
        <p:txBody>
          <a:bodyPr anchor="ctr" anchorCtr="0"/>
          <a:lstStyle/>
          <a:p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good</a:t>
            </a:r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side</a:t>
            </a:r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LLMs</a:t>
            </a:r>
            <a:endParaRPr lang="en-US" altLang="zh-CN" sz="2800" dirty="0">
              <a:solidFill>
                <a:srgbClr val="3E83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2288" y="952845"/>
            <a:ext cx="4269712" cy="804900"/>
          </a:xfrm>
        </p:spPr>
        <p:txBody>
          <a:bodyPr wrap="square">
            <a:spAutoFit/>
          </a:bodyPr>
          <a:lstStyle/>
          <a:p>
            <a:pPr latinLnBrk="0">
              <a:lnSpc>
                <a:spcPct val="120000"/>
              </a:lnSpc>
              <a:spcBef>
                <a:spcPts val="0"/>
              </a:spcBef>
            </a:pP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One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single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model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to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solve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many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NLP</a:t>
            </a: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en-US" altLang="zh-CN" sz="2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tasks!</a:t>
            </a: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8590" y="2190750"/>
            <a:ext cx="4086628" cy="1663424"/>
          </a:xfrm>
          <a:prstGeom prst="rect">
            <a:avLst/>
          </a:prstGeom>
          <a:ln>
            <a:noFill/>
          </a:ln>
          <a:effectLst>
            <a:outerShdw blurRad="234188" dist="139700" dir="2700000" algn="tl" rotWithShape="0">
              <a:srgbClr val="333333">
                <a:alpha val="20126"/>
              </a:srgbClr>
            </a:outerShdw>
          </a:effectLst>
        </p:spPr>
      </p:pic>
      <p:sp>
        <p:nvSpPr>
          <p:cNvPr id="6" name="内容占位符 2"/>
          <p:cNvSpPr txBox="1"/>
          <p:nvPr/>
        </p:nvSpPr>
        <p:spPr bwMode="auto">
          <a:xfrm>
            <a:off x="4648200" y="952845"/>
            <a:ext cx="4269712" cy="42768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sp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400">
                <a:solidFill>
                  <a:schemeClr val="tx1"/>
                </a:solidFill>
                <a:latin typeface="+mn-lt"/>
                <a:ea typeface="MS PGothic" panose="020B0600070205080204" charset="-128"/>
                <a:cs typeface="MS PGothic" panose="020B0600070205080204" charset="-128"/>
              </a:defRPr>
            </a:lvl1pPr>
            <a:lvl2pPr marL="685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2pPr>
            <a:lvl3pPr marL="1028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3pPr>
            <a:lvl4pPr marL="1371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4pPr>
            <a:lvl5pPr marL="17145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5pPr>
            <a:lvl6pPr marL="21717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6pPr>
            <a:lvl7pPr marL="26289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7pPr>
            <a:lvl8pPr marL="30861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8pPr>
            <a:lvl9pPr marL="35433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CC0000"/>
              </a:buClr>
              <a:buFont typeface="Times" charset="0"/>
              <a:buChar char="•"/>
              <a:defRPr sz="1400">
                <a:solidFill>
                  <a:schemeClr val="tx1"/>
                </a:solidFill>
                <a:latin typeface="+mn-lt"/>
                <a:ea typeface="MS PGothic" panose="020B0600070205080204" charset="-128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sz="2000" kern="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Emergent properties in LLMs</a:t>
            </a:r>
            <a:endParaRPr lang="en-US" altLang="zh-CN" kern="0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41520" y="1598589"/>
            <a:ext cx="4565795" cy="1663424"/>
          </a:xfrm>
          <a:prstGeom prst="rect">
            <a:avLst/>
          </a:prstGeom>
          <a:ln>
            <a:noFill/>
          </a:ln>
          <a:effectLst>
            <a:outerShdw blurRad="234188" dist="139700" dir="2700000" algn="tl" rotWithShape="0">
              <a:srgbClr val="333333">
                <a:alpha val="2012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61" y="3412421"/>
            <a:ext cx="2344511" cy="16634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sz="2800" dirty="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本次实验：</a:t>
            </a:r>
            <a:endParaRPr lang="zh-CN" altLang="en-US" sz="2800" dirty="0">
              <a:solidFill>
                <a:srgbClr val="3E83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内容占位符 2"/>
          <p:cNvSpPr>
            <a:spLocks noGrp="1"/>
          </p:cNvSpPr>
          <p:nvPr>
            <p:ph idx="1"/>
          </p:nvPr>
        </p:nvSpPr>
        <p:spPr>
          <a:xfrm>
            <a:off x="302288" y="952845"/>
            <a:ext cx="8534400" cy="3136308"/>
          </a:xfrm>
        </p:spPr>
        <p:txBody>
          <a:bodyPr>
            <a:spAutoFit/>
          </a:bodyPr>
          <a:lstStyle/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主题：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大模型能力探究与大模型自评估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内容：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探究大模型的能力范围，能力表现，缺陷以及风险。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分析不同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prompt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构造方法对大模型性能的影响。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分析使用大模型评估大模型的可行性。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评估任务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：代码生成、角色扮演、数学推理、文案撰写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评估方法：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使用大模型评估大模型生成的内容</a:t>
            </a:r>
            <a:endParaRPr lang="en-US" altLang="zh-CN" sz="2400"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anchor="ctr" anchorCtr="0"/>
          <a:lstStyle/>
          <a:p>
            <a:r>
              <a:rPr lang="zh-CN" altLang="en-US" sz="2800">
                <a:solidFill>
                  <a:srgbClr val="3E83F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需评测的大模型清单</a:t>
            </a:r>
            <a:endParaRPr lang="zh-CN" altLang="en-US" sz="2800">
              <a:solidFill>
                <a:srgbClr val="3E83F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1196340"/>
            <a:ext cx="8534400" cy="3585210"/>
          </a:xfrm>
        </p:spPr>
        <p:txBody>
          <a:bodyPr/>
          <a:lstStyle/>
          <a:p>
            <a:pPr algn="just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166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Qwen-14b-chat</a:t>
            </a:r>
            <a:endParaRPr lang="en-US" altLang="zh-CN" sz="166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 latinLnBrk="0">
              <a:lnSpc>
                <a:spcPct val="150000"/>
              </a:lnSpc>
              <a:spcBef>
                <a:spcPts val="0"/>
              </a:spcBef>
            </a:pPr>
            <a:r>
              <a:rPr lang="zh-CN" altLang="en-US" sz="138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阿里巴巴</a:t>
            </a:r>
            <a:endParaRPr lang="zh-CN" altLang="en-US" sz="138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just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165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MOSS-MOON-003-SFT</a:t>
            </a:r>
            <a:endParaRPr lang="en-US" altLang="zh-CN" sz="165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137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Fudan NLP</a:t>
            </a:r>
            <a:endParaRPr lang="en-US" altLang="zh-CN" sz="137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 latinLnBrk="0">
              <a:lnSpc>
                <a:spcPct val="150000"/>
              </a:lnSpc>
              <a:spcBef>
                <a:spcPts val="0"/>
              </a:spcBef>
            </a:pPr>
            <a:endParaRPr lang="en-US" altLang="zh-CN" sz="1375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0" algn="just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165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ChatGPT-3.5-turbo</a:t>
            </a:r>
            <a:endParaRPr lang="en-US" altLang="zh-CN" sz="165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 algn="just" latinLnBrk="0">
              <a:lnSpc>
                <a:spcPct val="150000"/>
              </a:lnSpc>
              <a:spcBef>
                <a:spcPts val="0"/>
              </a:spcBef>
            </a:pPr>
            <a:r>
              <a:rPr lang="en-US" altLang="zh-CN" sz="1375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OpenAI</a:t>
            </a:r>
            <a:endParaRPr lang="en-US" altLang="zh-CN" sz="1375" dirty="0">
              <a:solidFill>
                <a:schemeClr val="accent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4600" y="1236980"/>
            <a:ext cx="1526540" cy="459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085" y="1840865"/>
            <a:ext cx="1224915" cy="5835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855" y="3029585"/>
            <a:ext cx="1541145" cy="452755"/>
          </a:xfrm>
          <a:prstGeom prst="rect">
            <a:avLst/>
          </a:prstGeom>
        </p:spPr>
      </p:pic>
      <p:sp>
        <p:nvSpPr>
          <p:cNvPr id="8" name="右大括号 7"/>
          <p:cNvSpPr/>
          <p:nvPr/>
        </p:nvSpPr>
        <p:spPr>
          <a:xfrm>
            <a:off x="5029200" y="1272540"/>
            <a:ext cx="381000" cy="1299210"/>
          </a:xfrm>
          <a:prstGeom prst="rightBrac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anose="020B060203050402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849630"/>
            <a:ext cx="2949575" cy="1476375"/>
          </a:xfrm>
          <a:prstGeom prst="rect">
            <a:avLst/>
          </a:prstGeom>
          <a:effectLst>
            <a:outerShdw blurRad="127000" dist="38100" dir="2700000" sx="102000" sy="102000" algn="tl" rotWithShape="0">
              <a:prstClr val="black">
                <a:alpha val="20000"/>
              </a:prstClr>
            </a:outerShdw>
          </a:effectLst>
        </p:spPr>
      </p:pic>
      <p:sp>
        <p:nvSpPr>
          <p:cNvPr id="12" name="文本框 11"/>
          <p:cNvSpPr txBox="1"/>
          <p:nvPr/>
        </p:nvSpPr>
        <p:spPr>
          <a:xfrm>
            <a:off x="5790565" y="2456814"/>
            <a:ext cx="2950210" cy="521970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+mn-lt"/>
              </a:rPr>
              <a:t>Tips: </a:t>
            </a:r>
            <a:r>
              <a:rPr lang="zh-CN" altLang="en-US" sz="1400" dirty="0">
                <a:latin typeface="+mn-lt"/>
              </a:rPr>
              <a:t>每个</a:t>
            </a:r>
            <a:r>
              <a:rPr lang="en-US" altLang="zh-CN" sz="1400" dirty="0">
                <a:latin typeface="+mn-lt"/>
              </a:rPr>
              <a:t>model</a:t>
            </a:r>
            <a:r>
              <a:rPr lang="zh-CN" altLang="en-US" sz="1400" dirty="0">
                <a:latin typeface="+mn-lt"/>
              </a:rPr>
              <a:t>都有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100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万</a:t>
            </a:r>
            <a:r>
              <a:rPr lang="en-US" altLang="zh-CN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token</a:t>
            </a:r>
            <a:r>
              <a:rPr lang="zh-CN" altLang="en-US" sz="1400" dirty="0">
                <a:solidFill>
                  <a:schemeClr val="accent2">
                    <a:lumMod val="75000"/>
                  </a:schemeClr>
                </a:solidFill>
                <a:latin typeface="+mn-lt"/>
              </a:rPr>
              <a:t>的免费</a:t>
            </a:r>
            <a:r>
              <a:rPr lang="en-US" altLang="zh-CN" sz="1400" dirty="0">
                <a:solidFill>
                  <a:schemeClr val="tx1"/>
                </a:solidFill>
                <a:latin typeface="+mn-lt"/>
              </a:rPr>
              <a:t>API</a:t>
            </a:r>
            <a:r>
              <a:rPr lang="zh-CN" altLang="en-US" sz="1400" dirty="0">
                <a:solidFill>
                  <a:schemeClr val="tx1"/>
                </a:solidFill>
                <a:latin typeface="+mn-lt"/>
              </a:rPr>
              <a:t>调用</a:t>
            </a:r>
            <a:r>
              <a:rPr lang="zh-CN" altLang="en-US" sz="1400" dirty="0">
                <a:latin typeface="+mn-lt"/>
              </a:rPr>
              <a:t>额度</a:t>
            </a:r>
            <a:endParaRPr lang="zh-CN" altLang="en-US" sz="1400" dirty="0">
              <a:latin typeface="+mn-lt"/>
            </a:endParaRPr>
          </a:p>
        </p:txBody>
      </p:sp>
      <p:sp>
        <p:nvSpPr>
          <p:cNvPr id="13" name="右大括号 12"/>
          <p:cNvSpPr/>
          <p:nvPr/>
        </p:nvSpPr>
        <p:spPr>
          <a:xfrm rot="5400000">
            <a:off x="2506743" y="1746648"/>
            <a:ext cx="381000" cy="4196553"/>
          </a:xfrm>
          <a:prstGeom prst="rightBrace">
            <a:avLst/>
          </a:prstGeom>
          <a:noFill/>
          <a:ln w="25400" cap="flat" cmpd="sng" algn="ctr">
            <a:solidFill>
              <a:schemeClr val="accent2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vert="horz" wrap="none" lIns="91440" tIns="45720" rIns="91440" bIns="45720" numCol="1" anchor="ctr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Lucida Sans" panose="020B0602030504020204" charset="0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48845" y="4188141"/>
            <a:ext cx="2277982" cy="306705"/>
          </a:xfrm>
          <a:prstGeom prst="rect">
            <a:avLst/>
          </a:prstGeom>
          <a:noFill/>
          <a:ln w="19050">
            <a:solidFill>
              <a:schemeClr val="bg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n-lt"/>
              </a:rPr>
              <a:t>GPT-3.5</a:t>
            </a:r>
            <a:r>
              <a:rPr lang="zh-CN" altLang="en-US" sz="1400" dirty="0">
                <a:latin typeface="+mn-lt"/>
              </a:rPr>
              <a:t>免费， </a:t>
            </a:r>
            <a:r>
              <a:rPr lang="en-US" altLang="zh-CN" sz="1400" dirty="0">
                <a:latin typeface="+mn-lt"/>
              </a:rPr>
              <a:t>API</a:t>
            </a:r>
            <a:r>
              <a:rPr lang="zh-CN" altLang="en-US" sz="1400" dirty="0">
                <a:latin typeface="+mn-lt"/>
              </a:rPr>
              <a:t>收费</a:t>
            </a:r>
            <a:endParaRPr lang="zh-CN" altLang="en-US" sz="1400" dirty="0">
              <a:latin typeface="+mn-lt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jk4NDYwY2ZlNTg5ZDYyYWNiY2MzOGM5NmZlOThkYTAifQ=="/>
</p:tagLst>
</file>

<file path=ppt/theme/theme1.xml><?xml version="1.0" encoding="utf-8"?>
<a:theme xmlns:a="http://schemas.openxmlformats.org/drawingml/2006/main" name="NLP-jurafsky">
  <a:themeElements>
    <a:clrScheme name="NLP Class">
      <a:dk1>
        <a:sysClr val="windowText" lastClr="000000"/>
      </a:dk1>
      <a:lt1>
        <a:sysClr val="window" lastClr="FFFFFF"/>
      </a:lt1>
      <a:dk2>
        <a:srgbClr val="605435"/>
      </a:dk2>
      <a:lt2>
        <a:srgbClr val="E7D19A"/>
      </a:lt2>
      <a:accent1>
        <a:srgbClr val="A4001D"/>
      </a:accent1>
      <a:accent2>
        <a:srgbClr val="2584BB"/>
      </a:accent2>
      <a:accent3>
        <a:srgbClr val="BB57BE"/>
      </a:accent3>
      <a:accent4>
        <a:srgbClr val="177245"/>
      </a:accent4>
      <a:accent5>
        <a:srgbClr val="35ACA2"/>
      </a:accent5>
      <a:accent6>
        <a:srgbClr val="FF8700"/>
      </a:accent6>
      <a:hlink>
        <a:srgbClr val="EF8E1C"/>
      </a:hlink>
      <a:folHlink>
        <a:srgbClr val="FEC60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>
            <a:lumMod val="40000"/>
            <a:lumOff val="60000"/>
          </a:schemeClr>
        </a:solidFill>
        <a:ln w="9525" cap="flat" cmpd="sng" algn="ctr">
          <a:noFill/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rtlCol="0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anose="020B060203050402020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rgbClr val="A50021"/>
            </a:gs>
            <a:gs pos="100000">
              <a:schemeClr val="tx1"/>
            </a:gs>
          </a:gsLst>
          <a:lin ang="0" scaled="1"/>
        </a:gra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Lucida Sans" panose="020B0602030504020204" charset="0"/>
          </a:defRPr>
        </a:defPPr>
      </a:lstStyle>
    </a:lnDef>
    <a:txDef>
      <a:spPr>
        <a:noFill/>
      </a:spPr>
      <a:bodyPr wrap="square" rtlCol="0">
        <a:spAutoFit/>
      </a:bodyPr>
      <a:lstStyle>
        <a:defPPr>
          <a:defRPr sz="1800" dirty="0">
            <a:latin typeface="+mn-lt"/>
          </a:defRPr>
        </a:defPPr>
      </a:lstStyle>
    </a:txDef>
  </a:objectDefaults>
  <a:extraClrSchemeLst>
    <a:extraClrScheme>
      <a:clrScheme name="nlp-lucida-scheme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lp-lucida-scheme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lp-lucida-scheme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col</Template>
  <TotalTime>0</TotalTime>
  <Words>2119</Words>
  <Application>WPS 演示</Application>
  <PresentationFormat>全屏显示(16:9)</PresentationFormat>
  <Paragraphs>117</Paragraphs>
  <Slides>13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13</vt:i4>
      </vt:variant>
    </vt:vector>
  </HeadingPairs>
  <TitlesOfParts>
    <vt:vector size="31" baseType="lpstr">
      <vt:lpstr>Arial</vt:lpstr>
      <vt:lpstr>宋体</vt:lpstr>
      <vt:lpstr>Wingdings</vt:lpstr>
      <vt:lpstr>Lucida Sans</vt:lpstr>
      <vt:lpstr>MS PGothic</vt:lpstr>
      <vt:lpstr>Times</vt:lpstr>
      <vt:lpstr>Times New Roman</vt:lpstr>
      <vt:lpstr>Calibri</vt:lpstr>
      <vt:lpstr>Helvetica Neue UltraLight</vt:lpstr>
      <vt:lpstr>NumberOnly</vt:lpstr>
      <vt:lpstr>Tahoma</vt:lpstr>
      <vt:lpstr>微软雅黑</vt:lpstr>
      <vt:lpstr>Cambria Math</vt:lpstr>
      <vt:lpstr>DejaVu Math TeX Gyre</vt:lpstr>
      <vt:lpstr>Arial Unicode MS</vt:lpstr>
      <vt:lpstr>Calibri Light</vt:lpstr>
      <vt:lpstr>NLP-jurafsky</vt:lpstr>
      <vt:lpstr>Retrospect</vt:lpstr>
      <vt:lpstr> 自然语言处理 课程作业-Final</vt:lpstr>
      <vt:lpstr>What are Large Language Models (LLMs)?</vt:lpstr>
      <vt:lpstr>What are Large Language Models (LLMs)?</vt:lpstr>
      <vt:lpstr>What are Large Language Models (LLMs)?</vt:lpstr>
      <vt:lpstr>How large are “large”LMs ?</vt:lpstr>
      <vt:lpstr>How large are “large”LMs ?</vt:lpstr>
      <vt:lpstr>The good side of LLMs</vt:lpstr>
      <vt:lpstr>本次实验：</vt:lpstr>
      <vt:lpstr>需评测的大模型清单</vt:lpstr>
      <vt:lpstr>需评测的任务清单</vt:lpstr>
      <vt:lpstr>实验报告</vt:lpstr>
      <vt:lpstr>补充说明</vt:lpstr>
      <vt:lpstr>Contact</vt:lpstr>
    </vt:vector>
  </TitlesOfParts>
  <Company>Stanford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Information Extraction</dc:title>
  <dc:creator>Christopher Manning</dc:creator>
  <cp:lastModifiedBy>陈锐林</cp:lastModifiedBy>
  <cp:revision>964</cp:revision>
  <cp:lastPrinted>2023-11-19T06:00:00Z</cp:lastPrinted>
  <dcterms:created xsi:type="dcterms:W3CDTF">2023-11-19T06:00:00Z</dcterms:created>
  <dcterms:modified xsi:type="dcterms:W3CDTF">2023-11-21T09:00:33Z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24FAC6C53DC1491B9ECFEA4005E41BD9_12</vt:lpwstr>
  </property>
  <property fmtid="{D5CDD505-2E9C-101B-9397-08002B2CF9AE}" pid="3" name="KSOProductBuildVer">
    <vt:lpwstr>2052-12.1.0.15712</vt:lpwstr>
  </property>
</Properties>
</file>